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7"/>
  </p:notesMasterIdLst>
  <p:sldIdLst>
    <p:sldId id="259" r:id="rId4"/>
    <p:sldId id="260" r:id="rId5"/>
    <p:sldId id="261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F1FAF-1998-4972-B574-E7DD1942EDCC}" type="datetimeFigureOut">
              <a:rPr lang="sk-SK" smtClean="0"/>
              <a:t>19.4.2018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5FD81-CE59-4579-831F-C148068A83F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424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CFC71E-1A47-4C24-A1BD-67064BD03C59}" type="slidenum">
              <a:rPr lang="sk-SK" altLang="sk-SK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sk-SK" altLang="sk-SK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 smtClean="0"/>
          </a:p>
        </p:txBody>
      </p:sp>
    </p:spTree>
    <p:extLst>
      <p:ext uri="{BB962C8B-B14F-4D97-AF65-F5344CB8AC3E}">
        <p14:creationId xmlns:p14="http://schemas.microsoft.com/office/powerpoint/2010/main" val="281987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EFFA45-4A2D-4705-9970-A3AD1FDAEA99}" type="slidenum">
              <a:rPr lang="sk-SK" altLang="sk-SK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sk-SK" altLang="sk-SK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 smtClean="0"/>
          </a:p>
        </p:txBody>
      </p:sp>
    </p:spTree>
    <p:extLst>
      <p:ext uri="{BB962C8B-B14F-4D97-AF65-F5344CB8AC3E}">
        <p14:creationId xmlns:p14="http://schemas.microsoft.com/office/powerpoint/2010/main" val="295824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9F64C5-0A15-4835-8E78-237209E58434}" type="slidenum">
              <a:rPr lang="sk-SK" altLang="sk-SK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sk-SK" altLang="sk-SK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 smtClean="0"/>
          </a:p>
        </p:txBody>
      </p:sp>
    </p:spTree>
    <p:extLst>
      <p:ext uri="{BB962C8B-B14F-4D97-AF65-F5344CB8AC3E}">
        <p14:creationId xmlns:p14="http://schemas.microsoft.com/office/powerpoint/2010/main" val="373840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43BB4-E9B2-4B24-9172-BD7D713FD87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104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871EE-2F19-4B8F-B877-956B011BF354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7906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F6DA-E096-4771-90C9-0D14C9487113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569501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43BB4-E9B2-4B24-9172-BD7D713FD87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92617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5CB5E-A7DC-4FEF-93B9-290EF046181F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71219"/>
      </p:ext>
    </p:extLst>
  </p:cSld>
  <p:clrMapOvr>
    <a:masterClrMapping/>
  </p:clrMapOvr>
  <p:transition spd="med">
    <p:fade/>
  </p:transition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BDE4B-2CD1-4172-B901-6CAF0FBF8207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863718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EB458-DE2A-494A-9231-5CCA18686478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202151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988F4-5F6D-40CF-A8A0-70205D76A2E6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309717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FF1BA-52FC-40FF-B96D-3C79B09FCAF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616971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91E36-4C43-4D1A-8ABB-669D07191EC8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73823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E3616-A358-42BB-90D7-91D21352346D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70208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5CB5E-A7DC-4FEF-93B9-290EF046181F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493388"/>
      </p:ext>
    </p:extLst>
  </p:cSld>
  <p:clrMapOvr>
    <a:masterClrMapping/>
  </p:clrMapOvr>
  <p:transition spd="med">
    <p:fade/>
  </p:transition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CDE7D-6B24-4FC7-92BA-E13A198AE50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96800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871EE-2F19-4B8F-B877-956B011BF354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807304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F6DA-E096-4771-90C9-0D14C9487113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6942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43BB4-E9B2-4B24-9172-BD7D713FD87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30690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5CB5E-A7DC-4FEF-93B9-290EF046181F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75044"/>
      </p:ext>
    </p:extLst>
  </p:cSld>
  <p:clrMapOvr>
    <a:masterClrMapping/>
  </p:clrMapOvr>
  <p:transition spd="med">
    <p:fade/>
  </p:transition>
  <p:hf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BDE4B-2CD1-4172-B901-6CAF0FBF8207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10975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EB458-DE2A-494A-9231-5CCA18686478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976370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988F4-5F6D-40CF-A8A0-70205D76A2E6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07835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FF1BA-52FC-40FF-B96D-3C79B09FCAF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505137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91E36-4C43-4D1A-8ABB-669D07191EC8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0401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BDE4B-2CD1-4172-B901-6CAF0FBF8207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75049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E3616-A358-42BB-90D7-91D21352346D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292733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CDE7D-6B24-4FC7-92BA-E13A198AE50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857027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871EE-2F19-4B8F-B877-956B011BF354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57185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F6DA-E096-4771-90C9-0D14C9487113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1598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EB458-DE2A-494A-9231-5CCA18686478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710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988F4-5F6D-40CF-A8A0-70205D76A2E6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06758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FF1BA-52FC-40FF-B96D-3C79B09FCAF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90083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91E36-4C43-4D1A-8ABB-669D07191EC8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59493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E3616-A358-42BB-90D7-91D21352346D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74767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</a:rPr>
              <a:t>30.06.2017 Budapest</a:t>
            </a: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CDE7D-6B24-4FC7-92BA-E13A198AE50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25933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</a:p>
        </p:txBody>
      </p:sp>
      <p:sp>
        <p:nvSpPr>
          <p:cNvPr id="3075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D57AD7-EB4E-49FE-A195-BED52D98FF1C}" type="slidenum">
              <a:rPr lang="sk-SK" altLang="sk-SK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9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hdr="0" ftr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</a:p>
        </p:txBody>
      </p:sp>
      <p:sp>
        <p:nvSpPr>
          <p:cNvPr id="3075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D57AD7-EB4E-49FE-A195-BED52D98FF1C}" type="slidenum">
              <a:rPr lang="sk-SK" altLang="sk-SK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2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hf hdr="0" ftr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štýly predlohy textu</a:t>
            </a:r>
          </a:p>
        </p:txBody>
      </p:sp>
      <p:sp>
        <p:nvSpPr>
          <p:cNvPr id="3075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Upravte štýl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k-SK" altLang="sk-SK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t>30.06.2017 Budapest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 altLang="sk-SK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D57AD7-EB4E-49FE-A195-BED52D98FF1C}" type="slidenum">
              <a:rPr lang="sk-SK" altLang="sk-SK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k-SK" altLang="sk-SK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45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fade/>
  </p:transition>
  <p:hf hdr="0" ftr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idx="1"/>
          </p:nvPr>
        </p:nvSpPr>
        <p:spPr>
          <a:xfrm>
            <a:off x="3000375" y="439739"/>
            <a:ext cx="6604000" cy="61118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altLang="sk-SK" sz="9600" b="1" dirty="0">
                <a:solidFill>
                  <a:schemeClr val="accent1">
                    <a:lumMod val="50000"/>
                  </a:schemeClr>
                </a:solidFill>
              </a:rPr>
              <a:t>Navrhované zmeny v duálnom vzdelávaní (DV)</a:t>
            </a:r>
            <a:endParaRPr lang="en-US" altLang="sk-SK" sz="96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 altLang="sk-SK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altLang="sk-SK" sz="2600" dirty="0"/>
              <a:t>         </a:t>
            </a:r>
            <a:endParaRPr lang="en-US" altLang="sk-SK" sz="2600" dirty="0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93887-595A-4664-BA73-799482E446F9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4037" name="BlokTextu 5"/>
          <p:cNvSpPr txBox="1">
            <a:spLocks noChangeArrowheads="1"/>
          </p:cNvSpPr>
          <p:nvPr/>
        </p:nvSpPr>
        <p:spPr bwMode="auto">
          <a:xfrm>
            <a:off x="2052639" y="1119189"/>
            <a:ext cx="8497887" cy="560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k-SK" sz="1600" b="1" dirty="0">
                <a:solidFill>
                  <a:srgbClr val="5B9BD5">
                    <a:lumMod val="50000"/>
                  </a:srgbClr>
                </a:solidFill>
              </a:rPr>
              <a:t>	</a:t>
            </a:r>
            <a:r>
              <a:rPr lang="sk-SK" sz="1600" b="1" u="sng" dirty="0">
                <a:solidFill>
                  <a:srgbClr val="5B9BD5">
                    <a:lumMod val="50000"/>
                  </a:srgbClr>
                </a:solidFill>
              </a:rPr>
              <a:t>Novela zákona zahŕňa viaceré požiadavky SŽZ na zlepšenie systému DV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k-SK" b="1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Zamestnávateľovi, ktorý sa zapojí do systému duálneho vzdelávania a je malým alebo stredným podnikom a zároveň zabezpečí pre žiaka počas kalendárneho roka praktické vyučovanie najmenej 400 hodín sa </a:t>
            </a:r>
            <a:r>
              <a:rPr lang="sk-SK" b="1" u="sng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poskytne príspevok z rozpočtovej kapitoly ministerstvo školstva vo výške 1.000 EUR. </a:t>
            </a: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Ďalej sa významne rozširujú možnosti uplatnenia daňových výdavkov a daňových odpisov.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k-SK" dirty="0">
                <a:solidFill>
                  <a:prstClr val="black"/>
                </a:solidFill>
              </a:rPr>
              <a:t> </a:t>
            </a:r>
            <a:endParaRPr lang="sk-SK" b="1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Pracoviská praktického vyučovania pre DV môže zakladať nielen podnik, ale aj </a:t>
            </a:r>
            <a:r>
              <a:rPr lang="sk-SK" b="1" u="sng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organizácia združujúca SZČO a malé a stredné podniky </a:t>
            </a: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(cechy, asociácie a pod.), čím budú viacerí zamestnávatelia zdieľať náklady na materiálovo-technické, administratívne  a personálne zabezpečenie. Je to teda právny rámec pre vybudovanie nezávislých centier odbornej prípravy pre jednotlivé remeslá, avšak bude potrebné doriešiť zdroje financovania pre zriaďovanie týchto pracovísk.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sk-SK" altLang="sk-SK" b="1" u="sng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Upravuje sa kompetencia samosprávnych krajov, ktoré už nebudú určovať počty tried,  ale </a:t>
            </a:r>
            <a:r>
              <a:rPr lang="sk-SK" b="1" u="sng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počty žiakov stredných škôl pre jednotlivé študijné odbory a jednotlivé učebné odbory.  </a:t>
            </a: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Zároveň ministerstvo školstva získava novú kompetenciu, tzv. opravný mechanizmus ministerstva školstva na preskúmanie počtu žiakov stredných škôl určeného samosprávnym krajom.</a:t>
            </a:r>
            <a:endParaRPr lang="sk-SK" altLang="sk-SK" b="1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98425"/>
            <a:ext cx="1143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7011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idx="1"/>
          </p:nvPr>
        </p:nvSpPr>
        <p:spPr>
          <a:xfrm>
            <a:off x="3163888" y="539750"/>
            <a:ext cx="6604000" cy="61118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altLang="sk-SK" sz="9600" b="1" dirty="0">
                <a:solidFill>
                  <a:schemeClr val="accent1">
                    <a:lumMod val="50000"/>
                  </a:schemeClr>
                </a:solidFill>
              </a:rPr>
              <a:t>Navrhované zmeny v duálnom vzdelávaní (DV)</a:t>
            </a:r>
            <a:endParaRPr lang="en-US" altLang="sk-SK" sz="96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 altLang="sk-SK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altLang="sk-SK" sz="2600" dirty="0"/>
              <a:t>         </a:t>
            </a:r>
            <a:endParaRPr lang="en-US" altLang="sk-SK" sz="2600" dirty="0"/>
          </a:p>
        </p:txBody>
      </p:sp>
      <p:sp>
        <p:nvSpPr>
          <p:cNvPr id="51203" name="Zástupný symbol dátumu 3"/>
          <p:cNvSpPr>
            <a:spLocks noGrp="1"/>
          </p:cNvSpPr>
          <p:nvPr>
            <p:ph type="dt" sz="quarter" idx="10"/>
          </p:nvPr>
        </p:nvSpPr>
        <p:spPr bwMode="auto">
          <a:xfrm>
            <a:off x="1581150" y="6480176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k-SK" altLang="sk-SK" dirty="0" smtClean="0">
                <a:solidFill>
                  <a:srgbClr val="898989"/>
                </a:solidFill>
              </a:rPr>
              <a:t>11.4..2018, Bratislava, </a:t>
            </a:r>
          </a:p>
          <a:p>
            <a:r>
              <a:rPr lang="sk-SK" altLang="sk-SK" dirty="0" smtClean="0">
                <a:solidFill>
                  <a:srgbClr val="898989"/>
                </a:solidFill>
              </a:rPr>
              <a:t> </a:t>
            </a:r>
            <a:endParaRPr lang="sk-SK" altLang="sk-SK" dirty="0" smtClean="0">
              <a:solidFill>
                <a:srgbClr val="898989"/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3FB2B-C526-4758-BC92-01B7001E0DE1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sk-SK" alt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4037" name="BlokTextu 5"/>
          <p:cNvSpPr txBox="1">
            <a:spLocks noChangeArrowheads="1"/>
          </p:cNvSpPr>
          <p:nvPr/>
        </p:nvSpPr>
        <p:spPr bwMode="auto">
          <a:xfrm>
            <a:off x="1808163" y="1149351"/>
            <a:ext cx="82486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k-SK" sz="1600" b="1" dirty="0">
                <a:solidFill>
                  <a:srgbClr val="5B9BD5">
                    <a:lumMod val="50000"/>
                  </a:srgbClr>
                </a:solidFill>
              </a:rPr>
              <a:t>	  </a:t>
            </a:r>
            <a:r>
              <a:rPr lang="sk-SK" sz="1600" b="1" u="sng" dirty="0">
                <a:solidFill>
                  <a:srgbClr val="5B9BD5">
                    <a:lumMod val="50000"/>
                  </a:srgbClr>
                </a:solidFill>
              </a:rPr>
              <a:t>Ďalšie zmeny zaradené v návrhu novely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k-SK" b="1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alt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Spod pôsobnosti zákona o OVP sa vynímajú stredné umelecké školy,  ktoré už nebudú odbornými školami, ale od 1.9.2019 budú </a:t>
            </a: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školami umeleckého priemyslu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sk-SK" altLang="sk-SK" b="1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Navrhuje sa zrušenie súčasného krátenia normatívu na osobné náklady v praktickom vyučovaní stredným odborným školám zapojeným do duálneho vzdelávania, čím sa odstránila bariéra aktívneho prístupu stredných odborných škôl pre duálne vzdelávanie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sk-SK" altLang="sk-SK" b="1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V oblasti overenia spôsobilosti zamestnávateľov poskytovať praktické vyučovanie sa výrazným spôsobom znižuje administratívna záťaž (odstránenia lehôt na podanie žiadosti o overenie spôsobilosti, nahradenia predloženia dokumentov čestnými vyhláseniami ako aj odstránenie povinnosti podrobiť sa ďalšiemu overovaniu spôsobilosti pri navýšení počtu žiakov)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sk-SK" altLang="sk-SK" b="1" dirty="0">
              <a:solidFill>
                <a:srgbClr val="5B9BD5">
                  <a:lumMod val="50000"/>
                </a:srgbClr>
              </a:solidFill>
              <a:latin typeface="Calibri" panose="020F0502020204030204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altLang="sk-SK" b="1" dirty="0">
                <a:solidFill>
                  <a:srgbClr val="5B9BD5">
                    <a:lumMod val="50000"/>
                  </a:srgbClr>
                </a:solidFill>
                <a:latin typeface="Calibri" panose="020F0502020204030204"/>
              </a:rPr>
              <a:t>Ak je zriaďovateľom školy zamestnávateľ, stane sa takáto škola tzv. podnikovou školou a bude vyňatá zo systému určovania počtu žiakov samospráv. krajom</a:t>
            </a:r>
          </a:p>
        </p:txBody>
      </p:sp>
      <p:pic>
        <p:nvPicPr>
          <p:cNvPr id="5120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98425"/>
            <a:ext cx="1143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3016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0251C-9762-4DBF-B17F-39E019C66E8F}" type="slidenum">
              <a:rPr lang="sk-SK" alt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sk-SK" altLang="sk-SK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3251" name="Rectangle 1"/>
          <p:cNvSpPr>
            <a:spLocks noChangeArrowheads="1"/>
          </p:cNvSpPr>
          <p:nvPr/>
        </p:nvSpPr>
        <p:spPr bwMode="auto">
          <a:xfrm>
            <a:off x="1524000" y="-784225"/>
            <a:ext cx="338138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ctr">
              <a:spcBef>
                <a:spcPct val="0"/>
              </a:spcBef>
              <a:spcAft>
                <a:spcPct val="0"/>
              </a:spcAft>
            </a:pPr>
            <a:r>
              <a:rPr kumimoji="1" lang="en-US" altLang="sk-SK" sz="2400">
                <a:solidFill>
                  <a:prstClr val="black"/>
                </a:solidFill>
                <a:latin typeface="Times New Roman" panose="02020603050405020304" pitchFamily="18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sk-SK" sz="2400">
                <a:solidFill>
                  <a:prstClr val="black"/>
                </a:solidFill>
                <a:latin typeface="Times New Roman" panose="02020603050405020304" pitchFamily="18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sk-SK" sz="2400">
                <a:solidFill>
                  <a:prstClr val="black"/>
                </a:solidFill>
                <a:latin typeface="Times New Roman" panose="02020603050405020304" pitchFamily="18" charset="0"/>
              </a:rPr>
              <a:t> </a:t>
            </a:r>
          </a:p>
          <a:p>
            <a:pPr eaLnBrk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sk-SK" sz="2400">
                <a:solidFill>
                  <a:prstClr val="black"/>
                </a:solidFill>
                <a:latin typeface="Times New Roman" panose="02020603050405020304" pitchFamily="18" charset="0"/>
              </a:rPr>
              <a:t>  </a:t>
            </a:r>
            <a:endParaRPr kumimoji="1" lang="en-US" altLang="sk-SK" sz="72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Zástupný symbol dátumu 3"/>
          <p:cNvSpPr>
            <a:spLocks noGrp="1"/>
          </p:cNvSpPr>
          <p:nvPr>
            <p:ph type="dt" sz="quarter" idx="10"/>
          </p:nvPr>
        </p:nvSpPr>
        <p:spPr>
          <a:xfrm>
            <a:off x="2152651" y="6356351"/>
            <a:ext cx="2430463" cy="365125"/>
          </a:xfrm>
        </p:spPr>
        <p:txBody>
          <a:bodyPr/>
          <a:lstStyle/>
          <a:p>
            <a:pPr>
              <a:defRPr/>
            </a:pPr>
            <a:r>
              <a:rPr lang="sk-SK" altLang="sk-SK" dirty="0" smtClean="0">
                <a:solidFill>
                  <a:prstClr val="black">
                    <a:tint val="75000"/>
                  </a:prstClr>
                </a:solidFill>
              </a:rPr>
              <a:t>11.4.2018, </a:t>
            </a:r>
            <a:r>
              <a:rPr lang="sk-SK" altLang="sk-SK" dirty="0">
                <a:solidFill>
                  <a:prstClr val="black">
                    <a:tint val="75000"/>
                  </a:prstClr>
                </a:solidFill>
              </a:rPr>
              <a:t>Bratislava, </a:t>
            </a:r>
          </a:p>
          <a:p>
            <a:pPr>
              <a:defRPr/>
            </a:pPr>
            <a:r>
              <a:rPr lang="sk-SK" altLang="sk-SK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sk-SK" altLang="sk-SK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3253" name="Obrázo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9" y="1612900"/>
            <a:ext cx="7604125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Grp="1" noChangeArrowheads="1"/>
          </p:cNvSpPr>
          <p:nvPr>
            <p:ph idx="1"/>
          </p:nvPr>
        </p:nvSpPr>
        <p:spPr>
          <a:xfrm>
            <a:off x="3365501" y="484189"/>
            <a:ext cx="5065713" cy="61118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altLang="sk-SK" sz="9600" b="1" dirty="0">
                <a:solidFill>
                  <a:schemeClr val="accent1">
                    <a:lumMod val="50000"/>
                  </a:schemeClr>
                </a:solidFill>
              </a:rPr>
              <a:t>Odborné vzdelávanie na Slovensku.</a:t>
            </a:r>
            <a:endParaRPr lang="en-US" altLang="sk-SK" sz="9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 altLang="sk-SK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sk-SK" altLang="sk-SK" sz="2600" dirty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endParaRPr lang="en-US" altLang="sk-SK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325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136525"/>
            <a:ext cx="1143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0384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Širokouhlá</PresentationFormat>
  <Paragraphs>39</Paragraphs>
  <Slides>3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3</vt:i4>
      </vt:variant>
      <vt:variant>
        <vt:lpstr>Nadpisy snímok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1_Motív Office</vt:lpstr>
      <vt:lpstr>2_Motív Office</vt:lpstr>
      <vt:lpstr>3_Motív Office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Lenovo</dc:creator>
  <cp:lastModifiedBy>Lenovo</cp:lastModifiedBy>
  <cp:revision>2</cp:revision>
  <dcterms:created xsi:type="dcterms:W3CDTF">2018-04-19T09:34:49Z</dcterms:created>
  <dcterms:modified xsi:type="dcterms:W3CDTF">2018-04-19T09:36:07Z</dcterms:modified>
</cp:coreProperties>
</file>